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71" r:id="rId8"/>
    <p:sldId id="262" r:id="rId9"/>
    <p:sldId id="264" r:id="rId10"/>
    <p:sldId id="266" r:id="rId11"/>
    <p:sldId id="265" r:id="rId12"/>
    <p:sldId id="267" r:id="rId13"/>
    <p:sldId id="268" r:id="rId14"/>
    <p:sldId id="263" r:id="rId15"/>
    <p:sldId id="270" r:id="rId16"/>
  </p:sldIdLst>
  <p:sldSz cx="12192000" cy="6858000"/>
  <p:notesSz cx="6797675" cy="9928225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CE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8A36F-B5BE-4519-8A58-9D52B2485098}" type="datetimeFigureOut">
              <a:rPr lang="bg-BG" smtClean="0"/>
              <a:t>19.4.2024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85F4-19AB-46D0-92A2-98C346BE8C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93382014"/>
      </p:ext>
    </p:extLst>
  </p:cSld>
  <p:clrMapOvr>
    <a:masterClrMapping/>
  </p:clrMapOvr>
  <p:transition spd="med" advTm="1000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8A36F-B5BE-4519-8A58-9D52B2485098}" type="datetimeFigureOut">
              <a:rPr lang="bg-BG" smtClean="0"/>
              <a:t>19.4.2024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85F4-19AB-46D0-92A2-98C346BE8C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68536994"/>
      </p:ext>
    </p:extLst>
  </p:cSld>
  <p:clrMapOvr>
    <a:masterClrMapping/>
  </p:clrMapOvr>
  <p:transition spd="med" advTm="1000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8A36F-B5BE-4519-8A58-9D52B2485098}" type="datetimeFigureOut">
              <a:rPr lang="bg-BG" smtClean="0"/>
              <a:t>19.4.2024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85F4-19AB-46D0-92A2-98C346BE8C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91462749"/>
      </p:ext>
    </p:extLst>
  </p:cSld>
  <p:clrMapOvr>
    <a:masterClrMapping/>
  </p:clrMapOvr>
  <p:transition spd="med" advTm="1000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8A36F-B5BE-4519-8A58-9D52B2485098}" type="datetimeFigureOut">
              <a:rPr lang="bg-BG" smtClean="0"/>
              <a:t>19.4.2024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85F4-19AB-46D0-92A2-98C346BE8C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77411698"/>
      </p:ext>
    </p:extLst>
  </p:cSld>
  <p:clrMapOvr>
    <a:masterClrMapping/>
  </p:clrMapOvr>
  <p:transition spd="med" advTm="1000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8A36F-B5BE-4519-8A58-9D52B2485098}" type="datetimeFigureOut">
              <a:rPr lang="bg-BG" smtClean="0"/>
              <a:t>19.4.2024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85F4-19AB-46D0-92A2-98C346BE8C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16520121"/>
      </p:ext>
    </p:extLst>
  </p:cSld>
  <p:clrMapOvr>
    <a:masterClrMapping/>
  </p:clrMapOvr>
  <p:transition spd="med" advTm="1000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8A36F-B5BE-4519-8A58-9D52B2485098}" type="datetimeFigureOut">
              <a:rPr lang="bg-BG" smtClean="0"/>
              <a:t>19.4.2024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85F4-19AB-46D0-92A2-98C346BE8C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98001861"/>
      </p:ext>
    </p:extLst>
  </p:cSld>
  <p:clrMapOvr>
    <a:masterClrMapping/>
  </p:clrMapOvr>
  <p:transition spd="med" advTm="1000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8A36F-B5BE-4519-8A58-9D52B2485098}" type="datetimeFigureOut">
              <a:rPr lang="bg-BG" smtClean="0"/>
              <a:t>19.4.2024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85F4-19AB-46D0-92A2-98C346BE8C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1148611"/>
      </p:ext>
    </p:extLst>
  </p:cSld>
  <p:clrMapOvr>
    <a:masterClrMapping/>
  </p:clrMapOvr>
  <p:transition spd="med" advTm="1000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8A36F-B5BE-4519-8A58-9D52B2485098}" type="datetimeFigureOut">
              <a:rPr lang="bg-BG" smtClean="0"/>
              <a:t>19.4.2024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85F4-19AB-46D0-92A2-98C346BE8C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11247510"/>
      </p:ext>
    </p:extLst>
  </p:cSld>
  <p:clrMapOvr>
    <a:masterClrMapping/>
  </p:clrMapOvr>
  <p:transition spd="med" advTm="1000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8A36F-B5BE-4519-8A58-9D52B2485098}" type="datetimeFigureOut">
              <a:rPr lang="bg-BG" smtClean="0"/>
              <a:t>19.4.2024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85F4-19AB-46D0-92A2-98C346BE8C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64298684"/>
      </p:ext>
    </p:extLst>
  </p:cSld>
  <p:clrMapOvr>
    <a:masterClrMapping/>
  </p:clrMapOvr>
  <p:transition spd="med" advTm="1000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8A36F-B5BE-4519-8A58-9D52B2485098}" type="datetimeFigureOut">
              <a:rPr lang="bg-BG" smtClean="0"/>
              <a:t>19.4.2024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85F4-19AB-46D0-92A2-98C346BE8C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9359653"/>
      </p:ext>
    </p:extLst>
  </p:cSld>
  <p:clrMapOvr>
    <a:masterClrMapping/>
  </p:clrMapOvr>
  <p:transition spd="med" advTm="1000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8A36F-B5BE-4519-8A58-9D52B2485098}" type="datetimeFigureOut">
              <a:rPr lang="bg-BG" smtClean="0"/>
              <a:t>19.4.2024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585F4-19AB-46D0-92A2-98C346BE8C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56702395"/>
      </p:ext>
    </p:extLst>
  </p:cSld>
  <p:clrMapOvr>
    <a:masterClrMapping/>
  </p:clrMapOvr>
  <p:transition spd="med" advTm="10000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CE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8A36F-B5BE-4519-8A58-9D52B2485098}" type="datetimeFigureOut">
              <a:rPr lang="bg-BG" smtClean="0"/>
              <a:t>19.4.2024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585F4-19AB-46D0-92A2-98C346BE8C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5303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10000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jpeg"/><Relationship Id="rId7" Type="http://schemas.openxmlformats.org/officeDocument/2006/relationships/image" Target="../media/image17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eg"/><Relationship Id="rId9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9.jpg"/><Relationship Id="rId7" Type="http://schemas.openxmlformats.org/officeDocument/2006/relationships/image" Target="../media/image23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29.jpeg"/><Relationship Id="rId7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eg"/><Relationship Id="rId9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2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39.jpeg"/><Relationship Id="rId7" Type="http://schemas.openxmlformats.org/officeDocument/2006/relationships/image" Target="../media/image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44.jpeg"/><Relationship Id="rId7" Type="http://schemas.openxmlformats.org/officeDocument/2006/relationships/image" Target="../media/image3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eg"/><Relationship Id="rId5" Type="http://schemas.openxmlformats.org/officeDocument/2006/relationships/image" Target="../media/image3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12192000" cy="6869017"/>
            <a:chOff x="0" y="0"/>
            <a:chExt cx="12192000" cy="6869017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12192000" cy="16764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4835237"/>
              <a:ext cx="12192000" cy="203378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4835237"/>
              <a:ext cx="12192000" cy="1388125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sp>
        <p:nvSpPr>
          <p:cNvPr id="7" name="Rectangle 6"/>
          <p:cNvSpPr/>
          <p:nvPr/>
        </p:nvSpPr>
        <p:spPr>
          <a:xfrm>
            <a:off x="624571" y="258229"/>
            <a:ext cx="1134336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Модул 1 - НП "Иновации в действие"</a:t>
            </a:r>
            <a:endParaRPr lang="bg-BG" sz="54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5499616" y="1542080"/>
            <a:ext cx="1411370" cy="149423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372937" y="5529299"/>
            <a:ext cx="38466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2024 година</a:t>
            </a:r>
            <a:endParaRPr lang="bg-BG" sz="54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249382" y="3150943"/>
            <a:ext cx="124413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 МОДУЛ 1:</a:t>
            </a:r>
          </a:p>
          <a:p>
            <a:pPr algn="ctr"/>
            <a:r>
              <a:rPr lang="ru-RU" sz="3200" dirty="0" smtClean="0"/>
              <a:t> „Мобилност за популяризиране и мултиплициране на добри иновации между училищата“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222800285"/>
      </p:ext>
    </p:extLst>
  </p:cSld>
  <p:clrMapOvr>
    <a:masterClrMapping/>
  </p:clrMapOvr>
  <p:transition spd="med" advTm="10000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Rectangle 11"/>
          <p:cNvSpPr/>
          <p:nvPr/>
        </p:nvSpPr>
        <p:spPr>
          <a:xfrm>
            <a:off x="2145106" y="173184"/>
            <a:ext cx="80830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Ц</a:t>
            </a:r>
            <a:r>
              <a:rPr lang="ru-RU" sz="40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ел на програмата:</a:t>
            </a:r>
          </a:p>
          <a:p>
            <a:pPr algn="ctr"/>
            <a:r>
              <a:rPr lang="ru-RU" sz="40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Обмен на иновативни практики</a:t>
            </a:r>
          </a:p>
          <a:p>
            <a:endParaRPr lang="bg-BG" sz="40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" y="2055813"/>
            <a:ext cx="11791949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Националната програма „Иновации в действие“ дава възможност за мобилност, за посещение на място, за демонстрации и за наблюдение на иновациите в избрано училище-партньор.  Идеята е  да бъдат споделени идеи, добри практики, да обмисли промяна, която да бъде решаваща за  работата в   училище.</a:t>
            </a:r>
          </a:p>
          <a:p>
            <a:pPr marL="0" indent="0" algn="just">
              <a:buNone/>
            </a:pPr>
            <a:r>
              <a:rPr lang="ru-RU" dirty="0" smtClean="0"/>
              <a:t>Няколко години поред 40 СУ  успешно работи по програмата, събира опит и идеи</a:t>
            </a:r>
          </a:p>
          <a:p>
            <a:pPr marL="0" indent="0" algn="just">
              <a:buNone/>
            </a:pPr>
            <a:r>
              <a:rPr lang="ru-RU" dirty="0" smtClean="0"/>
              <a:t>Мобилност за популяризиране и мултиплициране на добри иновации между иновативни училища, публични изяви и продукти, предоставящи обмена на иновации по Национална програма „Иновации в действие“</a:t>
            </a:r>
          </a:p>
          <a:p>
            <a:pPr marL="0" indent="0" algn="just">
              <a:buNone/>
            </a:pPr>
            <a:r>
              <a:rPr lang="ru-RU" dirty="0" smtClean="0"/>
              <a:t>Споделяне на добри практики между 3 училища, две иновативни и едно неиновативно 40 СУ  представи    своята иновация  във вид на игра, открити уроци и еко ревю</a:t>
            </a:r>
          </a:p>
          <a:p>
            <a:pPr algn="just"/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359187" y="173184"/>
            <a:ext cx="911213" cy="9647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6125" y="212533"/>
            <a:ext cx="1037274" cy="98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17315"/>
      </p:ext>
    </p:extLst>
  </p:cSld>
  <p:clrMapOvr>
    <a:masterClrMapping/>
  </p:clrMapOvr>
  <p:transition spd="med" advTm="10000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1831" y="1820116"/>
            <a:ext cx="8362950" cy="4351338"/>
          </a:xfrm>
        </p:spPr>
        <p:txBody>
          <a:bodyPr/>
          <a:lstStyle/>
          <a:p>
            <a:r>
              <a:rPr lang="bg-BG" dirty="0" smtClean="0"/>
              <a:t>40 СУ „Луи Пастьор“ - София</a:t>
            </a:r>
          </a:p>
          <a:p>
            <a:r>
              <a:rPr lang="bg-BG" dirty="0" smtClean="0"/>
              <a:t>ОУ "Тодор Каблешков„ - Пловдив</a:t>
            </a:r>
          </a:p>
          <a:p>
            <a:r>
              <a:rPr lang="ru-RU" dirty="0" smtClean="0"/>
              <a:t>56. СУ Професор Константин Иречек – София</a:t>
            </a:r>
          </a:p>
          <a:p>
            <a:r>
              <a:rPr lang="ru-RU" dirty="0" smtClean="0"/>
              <a:t>VIII ОУ „Кракра Пернишки“, гр. Перни</a:t>
            </a:r>
            <a:r>
              <a:rPr lang="en-US" dirty="0" smtClean="0"/>
              <a:t>k</a:t>
            </a:r>
            <a:endParaRPr lang="ru-RU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Rectangle 11"/>
          <p:cNvSpPr/>
          <p:nvPr/>
        </p:nvSpPr>
        <p:spPr>
          <a:xfrm>
            <a:off x="1795279" y="82852"/>
            <a:ext cx="80830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Партньори по проекта:</a:t>
            </a:r>
          </a:p>
          <a:p>
            <a:endParaRPr lang="bg-BG" sz="40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1795279" y="1771416"/>
            <a:ext cx="818232" cy="86627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31309" y="969077"/>
            <a:ext cx="11410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За трета поредна година НП "Иновации в действие" беше изключително полезна за целият ни споделящ екип. Тази учебна година като партньори участвахме четири училища:</a:t>
            </a:r>
            <a:endParaRPr lang="bg-BG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36191" b="20738"/>
          <a:stretch/>
        </p:blipFill>
        <p:spPr>
          <a:xfrm>
            <a:off x="1272001" y="3804207"/>
            <a:ext cx="9129565" cy="29491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531" y="75478"/>
            <a:ext cx="1037274" cy="9806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382593" y="36129"/>
            <a:ext cx="911213" cy="96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167606"/>
      </p:ext>
    </p:extLst>
  </p:cSld>
  <p:clrMapOvr>
    <a:masterClrMapping/>
  </p:clrMapOvr>
  <p:transition spd="med" advTm="10000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9" name="Rectangle 8"/>
          <p:cNvSpPr/>
          <p:nvPr/>
        </p:nvSpPr>
        <p:spPr>
          <a:xfrm>
            <a:off x="0" y="-22152"/>
            <a:ext cx="12192000" cy="14491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Rectangle 11"/>
          <p:cNvSpPr/>
          <p:nvPr/>
        </p:nvSpPr>
        <p:spPr>
          <a:xfrm>
            <a:off x="1212273" y="-65203"/>
            <a:ext cx="1014152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40 СУ </a:t>
            </a:r>
            <a:r>
              <a:rPr lang="bg-BG" sz="60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" </a:t>
            </a:r>
            <a:r>
              <a:rPr lang="ru-RU" sz="60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Луи Пастьор</a:t>
            </a:r>
            <a:r>
              <a:rPr lang="bg-BG" sz="60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" </a:t>
            </a:r>
            <a:r>
              <a:rPr lang="ru-RU" sz="60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Програма: 11. 04. 2024   -  13. 04. 2024г</a:t>
            </a:r>
          </a:p>
          <a:p>
            <a:endParaRPr lang="bg-BG" sz="40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82782" y="1717052"/>
            <a:ext cx="106264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b="1" u="sng" dirty="0" smtClean="0"/>
              <a:t>Ден 1</a:t>
            </a:r>
          </a:p>
          <a:p>
            <a:pPr algn="ctr"/>
            <a:r>
              <a:rPr lang="bg-BG" dirty="0" smtClean="0"/>
              <a:t>1. Пристигане в училището.</a:t>
            </a:r>
          </a:p>
          <a:p>
            <a:pPr algn="ctr"/>
            <a:r>
              <a:rPr lang="bg-BG" dirty="0" smtClean="0"/>
              <a:t>2. Посрещане на гостите в Актовата зала на училището</a:t>
            </a:r>
          </a:p>
          <a:p>
            <a:pPr algn="ctr"/>
            <a:r>
              <a:rPr lang="bg-BG" dirty="0" smtClean="0"/>
              <a:t>3. Запознаване с Директора и колектива на училището</a:t>
            </a:r>
          </a:p>
          <a:p>
            <a:pPr algn="ctr"/>
            <a:r>
              <a:rPr lang="bg-BG" dirty="0" smtClean="0"/>
              <a:t>4. Разглеждане на 40 СУ и посещение в Музея на училището, Библиотеката и специализираните кабинети.</a:t>
            </a:r>
          </a:p>
          <a:p>
            <a:pPr algn="ctr"/>
            <a:endParaRPr lang="bg-BG" b="1" u="sng" dirty="0" smtClean="0"/>
          </a:p>
          <a:p>
            <a:pPr algn="ctr"/>
            <a:r>
              <a:rPr lang="bg-BG" b="1" u="sng" dirty="0" smtClean="0"/>
              <a:t>Ден 2</a:t>
            </a:r>
          </a:p>
          <a:p>
            <a:pPr algn="ctr"/>
            <a:r>
              <a:rPr lang="bg-BG" dirty="0" smtClean="0"/>
              <a:t>1. Посещение на открити уроци в 4-тите класове на 40 СУ</a:t>
            </a:r>
          </a:p>
          <a:p>
            <a:pPr algn="ctr"/>
            <a:r>
              <a:rPr lang="bg-BG" dirty="0" smtClean="0"/>
              <a:t>2. Запознаване с екологичната дейност и разходка в двора на училището от учениците от 4д клас – Алея на билките, Мъдрата гора и Цветната градина</a:t>
            </a:r>
          </a:p>
          <a:p>
            <a:pPr algn="ctr"/>
            <a:r>
              <a:rPr lang="bg-BG" dirty="0" smtClean="0"/>
              <a:t>3. Участие в екологично, образователно състезание „Природозащитници“ на 4-те отбора от всички  училища в Актовата зала  </a:t>
            </a:r>
          </a:p>
          <a:p>
            <a:pPr algn="ctr"/>
            <a:r>
              <a:rPr lang="bg-BG" dirty="0" smtClean="0"/>
              <a:t>4. Представяне на STEM урок – рециклиране на отпадъчни материали и тяхното използване в нашето ежедневие</a:t>
            </a:r>
          </a:p>
          <a:p>
            <a:pPr algn="ctr"/>
            <a:endParaRPr lang="bg-BG" b="1" u="sng" dirty="0" smtClean="0"/>
          </a:p>
          <a:p>
            <a:pPr algn="ctr"/>
            <a:r>
              <a:rPr lang="bg-BG" b="1" u="sng" dirty="0" smtClean="0"/>
              <a:t>Ден 3</a:t>
            </a:r>
          </a:p>
          <a:p>
            <a:pPr algn="ctr"/>
            <a:r>
              <a:rPr lang="bg-BG" dirty="0" smtClean="0"/>
              <a:t>1. Културна визита – Посещение в Музей на София и Исторически музей</a:t>
            </a:r>
            <a:endParaRPr lang="bg-B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531" y="75478"/>
            <a:ext cx="1037274" cy="9806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382593" y="36129"/>
            <a:ext cx="911213" cy="96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8798"/>
      </p:ext>
    </p:extLst>
  </p:cSld>
  <p:clrMapOvr>
    <a:masterClrMapping/>
  </p:clrMapOvr>
  <p:transition spd="med" advTm="10000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Rectangle 11"/>
          <p:cNvSpPr/>
          <p:nvPr/>
        </p:nvSpPr>
        <p:spPr>
          <a:xfrm>
            <a:off x="1025236" y="0"/>
            <a:ext cx="1014152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40 СУ </a:t>
            </a:r>
            <a:r>
              <a:rPr lang="bg-BG" sz="4000" dirty="0" smtClean="0">
                <a:solidFill>
                  <a:schemeClr val="bg1"/>
                </a:solidFill>
              </a:rPr>
              <a:t>" </a:t>
            </a:r>
            <a:r>
              <a:rPr lang="ru-RU" sz="40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Луи Пастьор</a:t>
            </a:r>
            <a:r>
              <a:rPr lang="bg-BG" sz="4000" dirty="0" smtClean="0">
                <a:solidFill>
                  <a:schemeClr val="bg1"/>
                </a:solidFill>
              </a:rPr>
              <a:t> " </a:t>
            </a:r>
            <a:r>
              <a:rPr lang="ru-RU" sz="40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: </a:t>
            </a:r>
          </a:p>
          <a:p>
            <a:pPr algn="ctr"/>
            <a:r>
              <a:rPr lang="ru-RU" sz="32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Официално откриване на мобилността</a:t>
            </a:r>
          </a:p>
          <a:p>
            <a:pPr algn="ctr"/>
            <a:r>
              <a:rPr lang="ru-RU" sz="32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11. 04. 2024   -  13. 04. 2024г</a:t>
            </a:r>
          </a:p>
          <a:p>
            <a:endParaRPr lang="bg-BG" sz="40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38" y="2380643"/>
            <a:ext cx="2162361" cy="288314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322" y="1793193"/>
            <a:ext cx="2830027" cy="28300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6881" y="4695027"/>
            <a:ext cx="3617917" cy="20350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2625" y="2556836"/>
            <a:ext cx="2166687" cy="28889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r="7946"/>
          <a:stretch/>
        </p:blipFill>
        <p:spPr>
          <a:xfrm>
            <a:off x="6159083" y="4713171"/>
            <a:ext cx="3237157" cy="19780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1011" y="1754312"/>
            <a:ext cx="3765230" cy="282392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531" y="75478"/>
            <a:ext cx="1037274" cy="98067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382593" y="36129"/>
            <a:ext cx="911213" cy="96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60697"/>
      </p:ext>
    </p:extLst>
  </p:cSld>
  <p:clrMapOvr>
    <a:masterClrMapping/>
  </p:clrMapOvr>
  <p:transition spd="med" advTm="10000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Rectangle 11"/>
          <p:cNvSpPr/>
          <p:nvPr/>
        </p:nvSpPr>
        <p:spPr>
          <a:xfrm>
            <a:off x="1025236" y="0"/>
            <a:ext cx="101415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40 СУ </a:t>
            </a:r>
            <a:r>
              <a:rPr lang="bg-BG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" </a:t>
            </a:r>
            <a:r>
              <a:rPr lang="ru-RU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Луи Пастьор</a:t>
            </a:r>
            <a:r>
              <a:rPr lang="bg-BG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" </a:t>
            </a:r>
            <a:r>
              <a:rPr lang="ru-RU" sz="54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11. 04. 2024   -  13. 04. 2024г</a:t>
            </a:r>
          </a:p>
          <a:p>
            <a:endParaRPr lang="bg-BG" sz="40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646" y="4345714"/>
            <a:ext cx="2446706" cy="24467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505" y="4290215"/>
            <a:ext cx="2446706" cy="244670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6502">
            <a:off x="411108" y="1759956"/>
            <a:ext cx="3262275" cy="244670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511" y="1592136"/>
            <a:ext cx="3262275" cy="244670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3989">
            <a:off x="8409514" y="1759956"/>
            <a:ext cx="3262275" cy="244670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3" r="4423"/>
          <a:stretch/>
        </p:blipFill>
        <p:spPr>
          <a:xfrm>
            <a:off x="7637787" y="4265526"/>
            <a:ext cx="2686050" cy="247139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531" y="75478"/>
            <a:ext cx="1037274" cy="98067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382593" y="36129"/>
            <a:ext cx="911213" cy="96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86357"/>
      </p:ext>
    </p:extLst>
  </p:cSld>
  <p:clrMapOvr>
    <a:masterClrMapping/>
  </p:clrMapOvr>
  <p:transition spd="med" advTm="100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Rectangle 11"/>
          <p:cNvSpPr/>
          <p:nvPr/>
        </p:nvSpPr>
        <p:spPr>
          <a:xfrm>
            <a:off x="1025236" y="0"/>
            <a:ext cx="101415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40 СУ </a:t>
            </a:r>
            <a:r>
              <a:rPr lang="bg-BG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" </a:t>
            </a:r>
            <a:r>
              <a:rPr lang="ru-RU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Луи Пастьор</a:t>
            </a:r>
            <a:r>
              <a:rPr lang="bg-BG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" </a:t>
            </a:r>
            <a:r>
              <a:rPr lang="ru-RU" sz="54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11. 04. 2024   -  13. 04. 2024г</a:t>
            </a:r>
          </a:p>
          <a:p>
            <a:endParaRPr lang="bg-BG" sz="40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0379">
            <a:off x="448606" y="2066398"/>
            <a:ext cx="3245623" cy="24342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981" y="4209333"/>
            <a:ext cx="3531556" cy="26486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9951">
            <a:off x="8409230" y="2125272"/>
            <a:ext cx="3031700" cy="22737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329" y="1788483"/>
            <a:ext cx="1714859" cy="22864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0367">
            <a:off x="8351094" y="4698876"/>
            <a:ext cx="1456067" cy="19414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3618">
            <a:off x="2093690" y="4729856"/>
            <a:ext cx="1456067" cy="19414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531" y="75478"/>
            <a:ext cx="1037274" cy="98067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382593" y="36129"/>
            <a:ext cx="911213" cy="96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7489"/>
      </p:ext>
    </p:extLst>
  </p:cSld>
  <p:clrMapOvr>
    <a:masterClrMapping/>
  </p:clrMapOvr>
  <p:transition spd="med" advTm="100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-1" y="-75694"/>
            <a:ext cx="12192000" cy="1676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Rectangle 6"/>
          <p:cNvSpPr/>
          <p:nvPr/>
        </p:nvSpPr>
        <p:spPr>
          <a:xfrm>
            <a:off x="0" y="5482900"/>
            <a:ext cx="12192000" cy="138812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Rectangle 11"/>
          <p:cNvSpPr/>
          <p:nvPr/>
        </p:nvSpPr>
        <p:spPr>
          <a:xfrm>
            <a:off x="1025236" y="0"/>
            <a:ext cx="101415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40 СУ </a:t>
            </a:r>
            <a:r>
              <a:rPr lang="bg-BG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" </a:t>
            </a:r>
            <a:r>
              <a:rPr lang="ru-RU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Луи Пастьор</a:t>
            </a:r>
            <a:r>
              <a:rPr lang="bg-BG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" </a:t>
            </a:r>
            <a:r>
              <a:rPr lang="ru-RU" sz="54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11. 04. 2024   -  13. 04. 2024г</a:t>
            </a:r>
          </a:p>
          <a:p>
            <a:endParaRPr lang="bg-BG" sz="40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pSp>
        <p:nvGrpSpPr>
          <p:cNvPr id="17" name="Group 16"/>
          <p:cNvGrpSpPr/>
          <p:nvPr/>
        </p:nvGrpSpPr>
        <p:grpSpPr>
          <a:xfrm flipH="1">
            <a:off x="38100" y="1993392"/>
            <a:ext cx="12058650" cy="3041399"/>
            <a:chOff x="42976" y="1690688"/>
            <a:chExt cx="11451559" cy="3041399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5585" y="1697376"/>
              <a:ext cx="3028950" cy="302895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9032" y="1694032"/>
              <a:ext cx="3028950" cy="302895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7049" y="1690688"/>
              <a:ext cx="3028950" cy="302895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6" y="1703137"/>
              <a:ext cx="3028950" cy="3028950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514349" y="5715828"/>
            <a:ext cx="11677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Учениците </a:t>
            </a:r>
            <a:r>
              <a:rPr lang="ru-RU" dirty="0">
                <a:solidFill>
                  <a:schemeClr val="bg1"/>
                </a:solidFill>
              </a:rPr>
              <a:t>от група по интереси "</a:t>
            </a:r>
            <a:r>
              <a:rPr lang="ru-RU" dirty="0" smtClean="0">
                <a:solidFill>
                  <a:schemeClr val="bg1"/>
                </a:solidFill>
              </a:rPr>
              <a:t>Рециклатор« с ръководител Райна Видева,  </a:t>
            </a:r>
            <a:r>
              <a:rPr lang="ru-RU" dirty="0">
                <a:solidFill>
                  <a:schemeClr val="bg1"/>
                </a:solidFill>
              </a:rPr>
              <a:t>демонстрираха своето инженерно мислене и творчески умения, изработвайки STEAM игра "Баскетбол" от отпадъчни материали.</a:t>
            </a:r>
            <a:endParaRPr lang="bg-BG" dirty="0">
              <a:solidFill>
                <a:schemeClr val="bg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531" y="75478"/>
            <a:ext cx="1037274" cy="98067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382593" y="36129"/>
            <a:ext cx="911213" cy="96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80327"/>
      </p:ext>
    </p:extLst>
  </p:cSld>
  <p:clrMapOvr>
    <a:masterClrMapping/>
  </p:clrMapOvr>
  <p:transition spd="med" advTm="10000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Rectangle 10"/>
          <p:cNvSpPr/>
          <p:nvPr/>
        </p:nvSpPr>
        <p:spPr>
          <a:xfrm>
            <a:off x="3435577" y="5266362"/>
            <a:ext cx="5172075" cy="138812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Rectangle 11"/>
          <p:cNvSpPr/>
          <p:nvPr/>
        </p:nvSpPr>
        <p:spPr>
          <a:xfrm>
            <a:off x="1025236" y="0"/>
            <a:ext cx="101415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40 СУ </a:t>
            </a:r>
            <a:r>
              <a:rPr lang="bg-BG" sz="5400" dirty="0" smtClean="0">
                <a:solidFill>
                  <a:schemeClr val="bg1"/>
                </a:solidFill>
              </a:rPr>
              <a:t>" </a:t>
            </a:r>
            <a:r>
              <a:rPr lang="ru-RU" sz="54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Луи Пастьор</a:t>
            </a:r>
            <a:r>
              <a:rPr lang="bg-BG" sz="5400" dirty="0" smtClean="0">
                <a:solidFill>
                  <a:schemeClr val="bg1"/>
                </a:solidFill>
              </a:rPr>
              <a:t> " </a:t>
            </a:r>
            <a:endParaRPr lang="ru-RU" sz="5400" b="1" dirty="0" smtClean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32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11. 04. 2024   -  13. 04. 2024г</a:t>
            </a:r>
          </a:p>
          <a:p>
            <a:endParaRPr lang="bg-BG" sz="40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06"/>
          <a:stretch/>
        </p:blipFill>
        <p:spPr>
          <a:xfrm>
            <a:off x="4302432" y="1997410"/>
            <a:ext cx="3283725" cy="27515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574" y="4231609"/>
            <a:ext cx="3335730" cy="250179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31" y="4159705"/>
            <a:ext cx="3415624" cy="256171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40" y="1511712"/>
            <a:ext cx="3280006" cy="246000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9" r="14444"/>
          <a:stretch/>
        </p:blipFill>
        <p:spPr>
          <a:xfrm>
            <a:off x="8161126" y="1422442"/>
            <a:ext cx="3611774" cy="256883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3886199" y="5440564"/>
            <a:ext cx="441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Учениците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bg-BG" dirty="0" smtClean="0">
                <a:solidFill>
                  <a:schemeClr val="bg1"/>
                </a:solidFill>
              </a:rPr>
              <a:t>от шестите класове</a:t>
            </a:r>
            <a:r>
              <a:rPr lang="ru-RU" dirty="0" smtClean="0">
                <a:solidFill>
                  <a:schemeClr val="bg1"/>
                </a:solidFill>
              </a:rPr>
              <a:t> представиха екоревю с тоалети сътворени от самите тях, изцяло от рециклируеми материали.</a:t>
            </a:r>
            <a:endParaRPr lang="bg-BG" dirty="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531" y="75478"/>
            <a:ext cx="1037274" cy="98067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382593" y="36129"/>
            <a:ext cx="911213" cy="96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09719"/>
      </p:ext>
    </p:extLst>
  </p:cSld>
  <p:clrMapOvr>
    <a:masterClrMapping/>
  </p:clrMapOvr>
  <p:transition spd="med" advTm="10000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12192000" cy="6869017"/>
            <a:chOff x="0" y="0"/>
            <a:chExt cx="12192000" cy="6869017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16764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4835237"/>
              <a:ext cx="12192000" cy="203378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4835237"/>
              <a:ext cx="12192000" cy="1388125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0" y="0"/>
            <a:ext cx="12192000" cy="6869017"/>
            <a:chOff x="0" y="0"/>
            <a:chExt cx="12192000" cy="6869017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16764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0" y="4835237"/>
              <a:ext cx="12192000" cy="203378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0" y="4835237"/>
              <a:ext cx="12192000" cy="1388125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1025236" y="0"/>
            <a:ext cx="101415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40 СУ </a:t>
            </a:r>
            <a:r>
              <a:rPr lang="bg-BG" sz="5400" dirty="0" smtClean="0">
                <a:solidFill>
                  <a:schemeClr val="bg1"/>
                </a:solidFill>
              </a:rPr>
              <a:t>" </a:t>
            </a:r>
            <a:r>
              <a:rPr lang="ru-RU" sz="54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Луи Пастьор</a:t>
            </a:r>
            <a:r>
              <a:rPr lang="bg-BG" sz="5400" dirty="0" smtClean="0">
                <a:solidFill>
                  <a:schemeClr val="bg1"/>
                </a:solidFill>
              </a:rPr>
              <a:t> " </a:t>
            </a:r>
            <a:endParaRPr lang="ru-RU" sz="5400" b="1" dirty="0" smtClean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32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11. 04. 2024   -  13. 04. 2024г</a:t>
            </a:r>
          </a:p>
          <a:p>
            <a:endParaRPr lang="bg-BG" sz="40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06"/>
          <a:stretch/>
        </p:blipFill>
        <p:spPr>
          <a:xfrm>
            <a:off x="4677751" y="1445532"/>
            <a:ext cx="3283725" cy="27515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345" y="4277840"/>
            <a:ext cx="3335730" cy="250179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36" y="4188519"/>
            <a:ext cx="3415624" cy="256171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94" y="1456398"/>
            <a:ext cx="3537803" cy="265335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9" r="14444"/>
          <a:stretch/>
        </p:blipFill>
        <p:spPr>
          <a:xfrm>
            <a:off x="8380576" y="1550903"/>
            <a:ext cx="3611774" cy="25688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3227" y="4370399"/>
            <a:ext cx="3084843" cy="231668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531" y="75478"/>
            <a:ext cx="1037274" cy="9806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382593" y="36129"/>
            <a:ext cx="911213" cy="96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903008"/>
      </p:ext>
    </p:extLst>
  </p:cSld>
  <p:clrMapOvr>
    <a:masterClrMapping/>
  </p:clrMapOvr>
  <p:transition spd="med" advTm="10000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Rectangle 11"/>
          <p:cNvSpPr/>
          <p:nvPr/>
        </p:nvSpPr>
        <p:spPr>
          <a:xfrm>
            <a:off x="1025236" y="0"/>
            <a:ext cx="101415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40 СУ </a:t>
            </a:r>
            <a:r>
              <a:rPr lang="bg-BG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"</a:t>
            </a:r>
            <a:r>
              <a:rPr lang="ru-RU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Луи Пастьор</a:t>
            </a:r>
            <a:r>
              <a:rPr lang="bg-BG" sz="54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"</a:t>
            </a:r>
            <a:r>
              <a:rPr lang="bg-BG" sz="5400" dirty="0" smtClean="0">
                <a:solidFill>
                  <a:schemeClr val="bg1"/>
                </a:solidFill>
              </a:rPr>
              <a:t> </a:t>
            </a:r>
            <a:endParaRPr lang="ru-RU" sz="5400" b="1" dirty="0" smtClean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32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11. 04. 2024   -  13. 04. 2024г</a:t>
            </a:r>
          </a:p>
          <a:p>
            <a:endParaRPr lang="bg-BG" sz="40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167" y="1584097"/>
            <a:ext cx="3181350" cy="31813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812" y="3537522"/>
            <a:ext cx="3181350" cy="318135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0" y="1491794"/>
            <a:ext cx="3181350" cy="31813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625" y="3537522"/>
            <a:ext cx="3181350" cy="31813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531" y="75478"/>
            <a:ext cx="1037274" cy="9806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382593" y="36129"/>
            <a:ext cx="911213" cy="96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967"/>
      </p:ext>
    </p:extLst>
  </p:cSld>
  <p:clrMapOvr>
    <a:masterClrMapping/>
  </p:clrMapOvr>
  <p:transition spd="med" advTm="10000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Rectangle 11"/>
          <p:cNvSpPr/>
          <p:nvPr/>
        </p:nvSpPr>
        <p:spPr>
          <a:xfrm>
            <a:off x="1025236" y="0"/>
            <a:ext cx="101415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40 СУ </a:t>
            </a:r>
            <a:r>
              <a:rPr lang="bg-BG" sz="5400" dirty="0" smtClean="0">
                <a:solidFill>
                  <a:schemeClr val="bg1"/>
                </a:solidFill>
              </a:rPr>
              <a:t>" </a:t>
            </a:r>
            <a:r>
              <a:rPr lang="ru-RU" sz="54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Луи Пастьор</a:t>
            </a:r>
            <a:r>
              <a:rPr lang="bg-BG" sz="5400" dirty="0" smtClean="0">
                <a:solidFill>
                  <a:schemeClr val="bg1"/>
                </a:solidFill>
              </a:rPr>
              <a:t> " </a:t>
            </a:r>
            <a:endParaRPr lang="ru-RU" sz="5400" b="1" dirty="0" smtClean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32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11. 04. 2024   -  13. 04. 2024г</a:t>
            </a:r>
          </a:p>
          <a:p>
            <a:endParaRPr lang="bg-BG" sz="40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973" y="1702498"/>
            <a:ext cx="2642252" cy="264225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29" y="1779226"/>
            <a:ext cx="2753223" cy="275322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23" r="13070" b="9805"/>
          <a:stretch/>
        </p:blipFill>
        <p:spPr>
          <a:xfrm>
            <a:off x="80015" y="1631426"/>
            <a:ext cx="2623286" cy="306887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538" y="4001294"/>
            <a:ext cx="3608867" cy="27066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062" y="4054745"/>
            <a:ext cx="3466331" cy="259974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531" y="75478"/>
            <a:ext cx="1037274" cy="98067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382593" y="36129"/>
            <a:ext cx="911213" cy="96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10198"/>
      </p:ext>
    </p:extLst>
  </p:cSld>
  <p:clrMapOvr>
    <a:masterClrMapping/>
  </p:clrMapOvr>
  <p:transition spd="med" advTm="10000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12192000" cy="6869017"/>
            <a:chOff x="0" y="0"/>
            <a:chExt cx="12192000" cy="6869017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16764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4835237"/>
              <a:ext cx="12192000" cy="203378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4835237"/>
              <a:ext cx="12192000" cy="1388125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0" y="-154765"/>
            <a:ext cx="12192000" cy="6869017"/>
            <a:chOff x="0" y="0"/>
            <a:chExt cx="12192000" cy="6869017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16764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0" y="4835237"/>
              <a:ext cx="12192000" cy="203378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0" y="4835237"/>
              <a:ext cx="12192000" cy="1388125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-65049" y="11299"/>
            <a:ext cx="121108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40 СУ </a:t>
            </a:r>
            <a:r>
              <a:rPr lang="bg-BG" sz="5400" dirty="0" smtClean="0">
                <a:solidFill>
                  <a:schemeClr val="bg1"/>
                </a:solidFill>
              </a:rPr>
              <a:t>" </a:t>
            </a:r>
            <a:r>
              <a:rPr lang="ru-RU" sz="54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Луи Пастьор</a:t>
            </a:r>
            <a:r>
              <a:rPr lang="bg-BG" sz="5400" dirty="0" smtClean="0">
                <a:solidFill>
                  <a:schemeClr val="bg1"/>
                </a:solidFill>
              </a:rPr>
              <a:t> " </a:t>
            </a:r>
            <a:endParaRPr lang="ru-RU" sz="5400" b="1" dirty="0" smtClean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bg-BG" dirty="0" smtClean="0">
                <a:solidFill>
                  <a:schemeClr val="bg1"/>
                </a:solidFill>
              </a:rPr>
              <a:t>Открит урок в </a:t>
            </a:r>
            <a:r>
              <a:rPr lang="bg-BG" dirty="0">
                <a:solidFill>
                  <a:schemeClr val="bg1"/>
                </a:solidFill>
              </a:rPr>
              <a:t>4д </a:t>
            </a:r>
            <a:r>
              <a:rPr lang="bg-BG" dirty="0" smtClean="0">
                <a:solidFill>
                  <a:schemeClr val="bg1"/>
                </a:solidFill>
              </a:rPr>
              <a:t> на </a:t>
            </a:r>
            <a:r>
              <a:rPr lang="bg-BG" dirty="0">
                <a:solidFill>
                  <a:schemeClr val="bg1"/>
                </a:solidFill>
              </a:rPr>
              <a:t>тема ,,Значението на пчелите за съдбата на </a:t>
            </a:r>
            <a:r>
              <a:rPr lang="bg-BG" dirty="0" smtClean="0">
                <a:solidFill>
                  <a:schemeClr val="bg1"/>
                </a:solidFill>
              </a:rPr>
              <a:t>човечеството„ с ветеринарния </a:t>
            </a:r>
            <a:r>
              <a:rPr lang="bg-BG" dirty="0">
                <a:solidFill>
                  <a:schemeClr val="bg1"/>
                </a:solidFill>
              </a:rPr>
              <a:t>лекар д-р Ив.Маринов</a:t>
            </a:r>
            <a:endParaRPr lang="bg-BG" sz="40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06" y="1744209"/>
            <a:ext cx="2176272" cy="290169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225" y="1725255"/>
            <a:ext cx="2176272" cy="290169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736" y="1732377"/>
            <a:ext cx="2176272" cy="290169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0" y="4781360"/>
            <a:ext cx="1219199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   Открит </a:t>
            </a:r>
            <a:r>
              <a:rPr lang="ru-RU" sz="1600" dirty="0">
                <a:solidFill>
                  <a:schemeClr val="bg1"/>
                </a:solidFill>
              </a:rPr>
              <a:t>урок на тема ,,Значението на пчелите за съдбата на човечеството</a:t>
            </a:r>
            <a:r>
              <a:rPr lang="ru-RU" sz="1600" dirty="0" smtClean="0">
                <a:solidFill>
                  <a:schemeClr val="bg1"/>
                </a:solidFill>
              </a:rPr>
              <a:t>". Беше </a:t>
            </a:r>
            <a:r>
              <a:rPr lang="ru-RU" sz="1600" dirty="0">
                <a:solidFill>
                  <a:schemeClr val="bg1"/>
                </a:solidFill>
              </a:rPr>
              <a:t>поканен ветеринарния лекар д-р Ив</a:t>
            </a:r>
            <a:r>
              <a:rPr lang="ru-RU" sz="1600" dirty="0" smtClean="0">
                <a:solidFill>
                  <a:schemeClr val="bg1"/>
                </a:solidFill>
              </a:rPr>
              <a:t>. Маринов, който </a:t>
            </a:r>
            <a:r>
              <a:rPr lang="ru-RU" sz="1600" dirty="0">
                <a:solidFill>
                  <a:schemeClr val="bg1"/>
                </a:solidFill>
              </a:rPr>
              <a:t>е специалист по отглеждането и лекуването на пчелните семейства</a:t>
            </a:r>
            <a:r>
              <a:rPr lang="ru-RU" sz="1600" dirty="0" smtClean="0">
                <a:solidFill>
                  <a:schemeClr val="bg1"/>
                </a:solidFill>
              </a:rPr>
              <a:t>. Поканеният </a:t>
            </a:r>
            <a:r>
              <a:rPr lang="ru-RU" sz="1600" dirty="0">
                <a:solidFill>
                  <a:schemeClr val="bg1"/>
                </a:solidFill>
              </a:rPr>
              <a:t>лектор запозна децата и гостите от Перник и Пловдив с живота на пчелното семейство</a:t>
            </a:r>
            <a:r>
              <a:rPr lang="ru-RU" sz="1600" dirty="0" smtClean="0">
                <a:solidFill>
                  <a:schemeClr val="bg1"/>
                </a:solidFill>
              </a:rPr>
              <a:t>, с </a:t>
            </a:r>
            <a:r>
              <a:rPr lang="ru-RU" sz="1600" dirty="0">
                <a:solidFill>
                  <a:schemeClr val="bg1"/>
                </a:solidFill>
              </a:rPr>
              <a:t>йерархията в кошера</a:t>
            </a:r>
            <a:r>
              <a:rPr lang="ru-RU" sz="1600" dirty="0" smtClean="0">
                <a:solidFill>
                  <a:schemeClr val="bg1"/>
                </a:solidFill>
              </a:rPr>
              <a:t>, с </a:t>
            </a:r>
            <a:r>
              <a:rPr lang="ru-RU" sz="1600" dirty="0">
                <a:solidFill>
                  <a:schemeClr val="bg1"/>
                </a:solidFill>
              </a:rPr>
              <a:t>задачите и отговорностите,които имат различните видове пчели</a:t>
            </a:r>
            <a:r>
              <a:rPr lang="ru-RU" sz="1600" dirty="0" smtClean="0">
                <a:solidFill>
                  <a:schemeClr val="bg1"/>
                </a:solidFill>
              </a:rPr>
              <a:t>. Д-р </a:t>
            </a:r>
            <a:r>
              <a:rPr lang="ru-RU" sz="1600" dirty="0">
                <a:solidFill>
                  <a:schemeClr val="bg1"/>
                </a:solidFill>
              </a:rPr>
              <a:t>Маринов акцентира върху екологичната криза</a:t>
            </a:r>
            <a:r>
              <a:rPr lang="ru-RU" sz="1600" dirty="0" smtClean="0">
                <a:solidFill>
                  <a:schemeClr val="bg1"/>
                </a:solidFill>
              </a:rPr>
              <a:t>, която </a:t>
            </a:r>
            <a:r>
              <a:rPr lang="ru-RU" sz="1600" dirty="0">
                <a:solidFill>
                  <a:schemeClr val="bg1"/>
                </a:solidFill>
              </a:rPr>
              <a:t>застрашава живота на пчелите</a:t>
            </a:r>
            <a:r>
              <a:rPr lang="ru-RU" sz="1600" dirty="0" smtClean="0">
                <a:solidFill>
                  <a:schemeClr val="bg1"/>
                </a:solidFill>
              </a:rPr>
              <a:t>. Коментира </a:t>
            </a:r>
            <a:r>
              <a:rPr lang="ru-RU" sz="1600" dirty="0">
                <a:solidFill>
                  <a:schemeClr val="bg1"/>
                </a:solidFill>
              </a:rPr>
              <a:t>използването на пестициди в селското стопанство и вредата</a:t>
            </a:r>
            <a:r>
              <a:rPr lang="ru-RU" sz="1600" dirty="0" smtClean="0">
                <a:solidFill>
                  <a:schemeClr val="bg1"/>
                </a:solidFill>
              </a:rPr>
              <a:t>, която </a:t>
            </a:r>
            <a:r>
              <a:rPr lang="ru-RU" sz="1600" dirty="0">
                <a:solidFill>
                  <a:schemeClr val="bg1"/>
                </a:solidFill>
              </a:rPr>
              <a:t>те нанасят</a:t>
            </a:r>
            <a:r>
              <a:rPr lang="ru-RU" sz="1600" dirty="0" smtClean="0">
                <a:solidFill>
                  <a:schemeClr val="bg1"/>
                </a:solidFill>
              </a:rPr>
              <a:t>. Децата </a:t>
            </a:r>
            <a:r>
              <a:rPr lang="ru-RU" sz="1600" dirty="0">
                <a:solidFill>
                  <a:schemeClr val="bg1"/>
                </a:solidFill>
              </a:rPr>
              <a:t>представиха свои проекти</a:t>
            </a:r>
            <a:r>
              <a:rPr lang="ru-RU" sz="1600" dirty="0" smtClean="0">
                <a:solidFill>
                  <a:schemeClr val="bg1"/>
                </a:solidFill>
              </a:rPr>
              <a:t>, умален </a:t>
            </a:r>
            <a:r>
              <a:rPr lang="ru-RU" sz="1600" dirty="0">
                <a:solidFill>
                  <a:schemeClr val="bg1"/>
                </a:solidFill>
              </a:rPr>
              <a:t>модел на кошер</a:t>
            </a:r>
            <a:r>
              <a:rPr lang="ru-RU" sz="1600" dirty="0" smtClean="0">
                <a:solidFill>
                  <a:schemeClr val="bg1"/>
                </a:solidFill>
              </a:rPr>
              <a:t>, запознаха </a:t>
            </a:r>
            <a:r>
              <a:rPr lang="ru-RU" sz="1600" dirty="0">
                <a:solidFill>
                  <a:schemeClr val="bg1"/>
                </a:solidFill>
              </a:rPr>
              <a:t>гостите с любопитни и не толкова известни факти за пчелите,задаваха интересни въпроси на д-р Маринов и заявиха желание за бъдещи общи проекти с отглеждане на свои кошери</a:t>
            </a:r>
            <a:r>
              <a:rPr lang="ru-RU" sz="1600" dirty="0" smtClean="0">
                <a:solidFill>
                  <a:schemeClr val="bg1"/>
                </a:solidFill>
              </a:rPr>
              <a:t>. Всички </a:t>
            </a:r>
            <a:r>
              <a:rPr lang="ru-RU" sz="1600" dirty="0">
                <a:solidFill>
                  <a:schemeClr val="bg1"/>
                </a:solidFill>
              </a:rPr>
              <a:t>опитаха пчелен прашец и разбраха за ползите от използването на АПИ терапията</a:t>
            </a:r>
            <a:r>
              <a:rPr lang="ru-RU" sz="1600" dirty="0" smtClean="0">
                <a:solidFill>
                  <a:schemeClr val="bg1"/>
                </a:solidFill>
              </a:rPr>
              <a:t>, която </a:t>
            </a:r>
            <a:r>
              <a:rPr lang="ru-RU" sz="1600" dirty="0">
                <a:solidFill>
                  <a:schemeClr val="bg1"/>
                </a:solidFill>
              </a:rPr>
              <a:t>хората са познавали от древността. </a:t>
            </a:r>
            <a:endParaRPr lang="bg-BG" sz="1600" dirty="0">
              <a:solidFill>
                <a:schemeClr val="bg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73104" y="2071883"/>
            <a:ext cx="2935254" cy="220144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52410" y="2066017"/>
            <a:ext cx="2971619" cy="222871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531" y="-104117"/>
            <a:ext cx="1037274" cy="98067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382593" y="-143466"/>
            <a:ext cx="911213" cy="96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39362"/>
      </p:ext>
    </p:extLst>
  </p:cSld>
  <p:clrMapOvr>
    <a:masterClrMapping/>
  </p:clrMapOvr>
  <p:transition spd="med" advTm="10000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Rectangle 11"/>
          <p:cNvSpPr/>
          <p:nvPr/>
        </p:nvSpPr>
        <p:spPr>
          <a:xfrm>
            <a:off x="1025236" y="0"/>
            <a:ext cx="1014152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40 СУ </a:t>
            </a:r>
            <a:r>
              <a:rPr lang="bg-BG" sz="60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" </a:t>
            </a:r>
            <a:r>
              <a:rPr lang="ru-RU" sz="60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Луи Пастьор</a:t>
            </a:r>
            <a:r>
              <a:rPr lang="bg-BG" sz="6000" b="1" dirty="0" smtClean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" </a:t>
            </a:r>
            <a:r>
              <a:rPr lang="ru-RU" sz="60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11. 04. 2024   -  13. 04. 2024г</a:t>
            </a:r>
          </a:p>
          <a:p>
            <a:endParaRPr lang="bg-BG" sz="40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3" name="0-02-05-6e1f1272975177a57d0260fee6894ea8a36eee85dd4289f11ce739a2ae0ebc39_5919173c0c31d7c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85949" y="1709738"/>
            <a:ext cx="9010651" cy="50684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531" y="75478"/>
            <a:ext cx="1037274" cy="9806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382593" y="36129"/>
            <a:ext cx="911213" cy="96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9113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3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12192000" cy="6869017"/>
            <a:chOff x="0" y="0"/>
            <a:chExt cx="12192000" cy="6869017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12192000" cy="16764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4835237"/>
              <a:ext cx="12192000" cy="203378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4835237"/>
              <a:ext cx="12192000" cy="1388125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sp>
        <p:nvSpPr>
          <p:cNvPr id="7" name="Rectangle 6"/>
          <p:cNvSpPr/>
          <p:nvPr/>
        </p:nvSpPr>
        <p:spPr>
          <a:xfrm>
            <a:off x="624571" y="258229"/>
            <a:ext cx="1134336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Модул 1 - НП "Иновации в действие"</a:t>
            </a:r>
            <a:endParaRPr lang="bg-BG" sz="54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r="15954" b="29557"/>
          <a:stretch/>
        </p:blipFill>
        <p:spPr>
          <a:xfrm>
            <a:off x="815473" y="1901163"/>
            <a:ext cx="1411370" cy="149423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372937" y="5529299"/>
            <a:ext cx="38466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2024 година</a:t>
            </a:r>
            <a:endParaRPr lang="bg-BG" sz="5400" b="1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249382" y="2370462"/>
            <a:ext cx="1244138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 МОДУЛ 1:</a:t>
            </a:r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 „Мобилност за популяризиране и мултиплициране на добри иновации между училищата“</a:t>
            </a:r>
            <a:endParaRPr lang="bg-BG" sz="32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886" y="2157940"/>
            <a:ext cx="1239489" cy="117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59059"/>
      </p:ext>
    </p:extLst>
  </p:cSld>
  <p:clrMapOvr>
    <a:masterClrMapping/>
  </p:clrMapOvr>
  <p:transition spd="med" advTm="10000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698</Words>
  <Application>Microsoft Office PowerPoint</Application>
  <PresentationFormat>Widescreen</PresentationFormat>
  <Paragraphs>73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zoja</dc:creator>
  <cp:lastModifiedBy>40 SU</cp:lastModifiedBy>
  <cp:revision>18</cp:revision>
  <cp:lastPrinted>2024-04-19T09:08:10Z</cp:lastPrinted>
  <dcterms:created xsi:type="dcterms:W3CDTF">2024-04-18T12:49:10Z</dcterms:created>
  <dcterms:modified xsi:type="dcterms:W3CDTF">2024-04-19T09:21:02Z</dcterms:modified>
</cp:coreProperties>
</file>